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4" r:id="rId4"/>
    <p:sldId id="257" r:id="rId5"/>
    <p:sldId id="265" r:id="rId6"/>
    <p:sldId id="266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0066A1"/>
    <a:srgbClr val="F2F2F2"/>
    <a:srgbClr val="E7E6E6"/>
    <a:srgbClr val="5B9BD5"/>
    <a:srgbClr val="CC0033"/>
    <a:srgbClr val="E37222"/>
    <a:srgbClr val="FDC82F"/>
    <a:srgbClr val="69BE28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6395" autoAdjust="0"/>
  </p:normalViewPr>
  <p:slideViewPr>
    <p:cSldViewPr snapToGrid="0" snapToObjects="1">
      <p:cViewPr varScale="1">
        <p:scale>
          <a:sx n="107" d="100"/>
          <a:sy n="107" d="100"/>
        </p:scale>
        <p:origin x="10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.root@ieee.org" TargetMode="External"/><Relationship Id="rId2" Type="http://schemas.openxmlformats.org/officeDocument/2006/relationships/hyperlink" Target="mailto:d.Stankiewicz@ieee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.root@ieee.org" TargetMode="External"/><Relationship Id="rId2" Type="http://schemas.openxmlformats.org/officeDocument/2006/relationships/hyperlink" Target="mailto:d.Stankiewicz@ieee.or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85800" y="2892526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IEEE MCE | Virtual Events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85800" y="3332166"/>
            <a:ext cx="7772400" cy="95681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David </a:t>
            </a:r>
            <a:r>
              <a:rPr lang="en-US" sz="5600" dirty="0" err="1"/>
              <a:t>Stankiewicz</a:t>
            </a:r>
            <a:r>
              <a:rPr lang="en-US" sz="5600" dirty="0"/>
              <a:t>: Event Producer MCE| Virtual Events Strategist</a:t>
            </a:r>
          </a:p>
          <a:p>
            <a:r>
              <a:rPr lang="en-US" sz="5600" dirty="0">
                <a:hlinkClick r:id="rId2"/>
              </a:rPr>
              <a:t>d.stankiewicz@ieee.org</a:t>
            </a: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  <a:p>
            <a:r>
              <a:rPr lang="en-US" sz="5600" dirty="0"/>
              <a:t>Susan Root: Director MCE| Conference Business Services and Strategic Programs</a:t>
            </a:r>
          </a:p>
          <a:p>
            <a:r>
              <a:rPr lang="en-US" sz="5600" dirty="0">
                <a:hlinkClick r:id="rId3"/>
              </a:rPr>
              <a:t>s.root@ieee.org</a:t>
            </a:r>
            <a:endParaRPr lang="en-US" sz="5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1630"/>
            <a:ext cx="7886700" cy="415002"/>
          </a:xfrm>
        </p:spPr>
        <p:txBody>
          <a:bodyPr/>
          <a:lstStyle/>
          <a:p>
            <a:r>
              <a:rPr lang="en-US" dirty="0"/>
              <a:t>Why virtual?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40" y="670727"/>
            <a:ext cx="6858000" cy="4114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9740" y="670109"/>
            <a:ext cx="3657600" cy="4114800"/>
          </a:xfrm>
          <a:prstGeom prst="rect">
            <a:avLst/>
          </a:prstGeom>
          <a:solidFill>
            <a:srgbClr val="DEEBF7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Engage audience &amp; create community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Design personalized experiences &amp; networking opportunities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Highlight compelling speakers &amp; content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Generate excitement </a:t>
            </a:r>
            <a:r>
              <a:rPr lang="en-US" sz="1600" u="sng" dirty="0">
                <a:solidFill>
                  <a:prstClr val="black"/>
                </a:solidFill>
              </a:rPr>
              <a:t>before an event</a:t>
            </a:r>
            <a:endParaRPr lang="en-US" sz="16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Extend the life of content </a:t>
            </a:r>
            <a:r>
              <a:rPr lang="en-US" sz="1600" u="sng" dirty="0">
                <a:solidFill>
                  <a:prstClr val="black"/>
                </a:solidFill>
              </a:rPr>
              <a:t>after an event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Provide alternate participation options; (authors, governance meetings etc.)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Ensure authors are supported &amp; enable publication for non-presented papers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Create promotional assets</a:t>
            </a:r>
            <a:endParaRPr lang="en-US" sz="8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Avoid event postponement or cancellation during emergencies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event formats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865" y="892846"/>
            <a:ext cx="2092294" cy="781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825" y="884229"/>
            <a:ext cx="2101175" cy="786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4865" y="1674497"/>
            <a:ext cx="2103120" cy="252376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A1"/>
                </a:solidFill>
              </a:rPr>
              <a:t>Panel Discussion</a:t>
            </a:r>
          </a:p>
          <a:p>
            <a:pPr algn="ctr"/>
            <a:endParaRPr lang="en-US" sz="14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livestreamed conversation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panel of 3-4 speakers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moderator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audience engagement via platform tools, social media and chat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13" y="884851"/>
            <a:ext cx="2101175" cy="785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839" y="1674497"/>
            <a:ext cx="2103120" cy="2523768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6A1"/>
                </a:solidFill>
              </a:rPr>
              <a:t>Virtual Conference </a:t>
            </a:r>
          </a:p>
          <a:p>
            <a:endParaRPr lang="en-US" sz="14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purely online event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options for participant networking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paper presentations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keynote speakers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live video and/or on-demand recordings 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052" y="888022"/>
            <a:ext cx="2103120" cy="7911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69852" y="1656221"/>
            <a:ext cx="2103120" cy="252376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A1"/>
                </a:solidFill>
              </a:rPr>
              <a:t>Webinar</a:t>
            </a:r>
          </a:p>
          <a:p>
            <a:endParaRPr lang="en-US" sz="14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technical presentation given by a thought leader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moderated chat &amp; live Q&amp;A with audience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delivered via Voice over PPT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dk1"/>
              </a:solidFill>
            </a:endParaRP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69052" y="1643719"/>
            <a:ext cx="2103120" cy="252376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A1"/>
                </a:solidFill>
              </a:rPr>
              <a:t>Video Production</a:t>
            </a:r>
          </a:p>
          <a:p>
            <a:pPr algn="ctr"/>
            <a:endParaRPr lang="en-US" sz="14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filmed, produced, and edited assets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showcase OU, conference, member benefits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highlight videos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sizzles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interviews</a:t>
            </a:r>
          </a:p>
          <a:p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03334-052F-3449-AD9A-80AFE35A8250}"/>
              </a:ext>
            </a:extLst>
          </p:cNvPr>
          <p:cNvSpPr txBox="1"/>
          <p:nvPr/>
        </p:nvSpPr>
        <p:spPr>
          <a:xfrm>
            <a:off x="754775" y="3946760"/>
            <a:ext cx="6798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“</a:t>
            </a:r>
            <a:r>
              <a:rPr lang="en-US" b="1" i="1" dirty="0">
                <a:solidFill>
                  <a:schemeClr val="accent2"/>
                </a:solidFill>
              </a:rPr>
              <a:t>Virtual events allow us to breakthrough the constraints of time and place to enrich and extend a live </a:t>
            </a:r>
            <a:r>
              <a:rPr lang="en-US" b="1" i="1" dirty="0" smtClean="0">
                <a:solidFill>
                  <a:schemeClr val="accent2"/>
                </a:solidFill>
              </a:rPr>
              <a:t>gathering</a:t>
            </a:r>
            <a:r>
              <a:rPr lang="en-US" b="1" i="1" smtClean="0">
                <a:solidFill>
                  <a:schemeClr val="accent2"/>
                </a:solidFill>
              </a:rPr>
              <a:t>,</a:t>
            </a:r>
            <a:r>
              <a:rPr lang="en-US" b="1" smtClean="0">
                <a:solidFill>
                  <a:schemeClr val="accent2"/>
                </a:solidFill>
              </a:rPr>
              <a:t>” </a:t>
            </a:r>
          </a:p>
          <a:p>
            <a:pPr algn="ctr"/>
            <a:r>
              <a:rPr lang="en-US" b="1" smtClean="0">
                <a:solidFill>
                  <a:schemeClr val="accent2"/>
                </a:solidFill>
              </a:rPr>
              <a:t>Marie </a:t>
            </a:r>
            <a:r>
              <a:rPr lang="en-US" b="1" dirty="0">
                <a:solidFill>
                  <a:schemeClr val="accent2"/>
                </a:solidFill>
              </a:rPr>
              <a:t>Hunter, Senior Director, MCE</a:t>
            </a:r>
          </a:p>
        </p:txBody>
      </p:sp>
    </p:spTree>
    <p:extLst>
      <p:ext uri="{BB962C8B-B14F-4D97-AF65-F5344CB8AC3E}">
        <p14:creationId xmlns:p14="http://schemas.microsoft.com/office/powerpoint/2010/main" val="1074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235"/>
            <a:ext cx="7886700" cy="415002"/>
          </a:xfrm>
        </p:spPr>
        <p:txBody>
          <a:bodyPr/>
          <a:lstStyle/>
          <a:p>
            <a:r>
              <a:rPr lang="en-US" dirty="0"/>
              <a:t>How we can help?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98027"/>
            <a:ext cx="7075849" cy="3656017"/>
          </a:xfrm>
        </p:spPr>
        <p:txBody>
          <a:bodyPr>
            <a:normAutofit/>
          </a:bodyPr>
          <a:lstStyle/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55" y="662256"/>
            <a:ext cx="6864737" cy="4122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6192" y="663305"/>
            <a:ext cx="3657600" cy="4130330"/>
          </a:xfrm>
          <a:prstGeom prst="rect">
            <a:avLst/>
          </a:prstGeom>
          <a:solidFill>
            <a:srgbClr val="DEEBF7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2112" y="629529"/>
            <a:ext cx="36870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Expertise in: </a:t>
            </a:r>
          </a:p>
          <a:p>
            <a:pPr algn="ctr"/>
            <a:endParaRPr lang="en-US" sz="800" b="1" dirty="0">
              <a:solidFill>
                <a:srgbClr val="0066A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Online, virtual, &amp; digital event mediums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Multiple delivery methods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Event design, event moderation, and speaker management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Technical support and full, end-to-end event production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Nimbleness and flexibility to accommodate evolving needs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Developing a customized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2019 </a:t>
            </a:r>
            <a:r>
              <a:rPr lang="en-US" dirty="0" err="1"/>
              <a:t>ChileCon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256" y="417136"/>
            <a:ext cx="2347607" cy="42690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650" y="797558"/>
            <a:ext cx="3743864" cy="3912955"/>
          </a:xfrm>
          <a:prstGeom prst="rect">
            <a:avLst/>
          </a:prstGeom>
          <a:solidFill>
            <a:srgbClr val="DEEBF7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460" y="924861"/>
            <a:ext cx="3554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cross-functional team from MGA, MCE, and IT helped quickly transform 2019 IEEE </a:t>
            </a:r>
            <a:r>
              <a:rPr lang="en-US" sz="1600" dirty="0" err="1"/>
              <a:t>ChileCon</a:t>
            </a:r>
            <a:r>
              <a:rPr lang="en-US" sz="1600" dirty="0"/>
              <a:t> into a virtual event. </a:t>
            </a:r>
          </a:p>
          <a:p>
            <a:endParaRPr lang="en-US" sz="1600" dirty="0"/>
          </a:p>
          <a:p>
            <a:r>
              <a:rPr lang="en-US" sz="1600" dirty="0"/>
              <a:t>The team helped the organizing committee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the appropriate technologies,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authors with presentation options,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draft schedules and instructions,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communicate with attendees,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approve registrations,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produce virtual sessions,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post materials to the various platforms.</a:t>
            </a:r>
          </a:p>
        </p:txBody>
      </p:sp>
    </p:spTree>
    <p:extLst>
      <p:ext uri="{BB962C8B-B14F-4D97-AF65-F5344CB8AC3E}">
        <p14:creationId xmlns:p14="http://schemas.microsoft.com/office/powerpoint/2010/main" val="64387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788625"/>
            <a:ext cx="6858000" cy="410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650" y="783508"/>
            <a:ext cx="3743864" cy="4111059"/>
          </a:xfrm>
          <a:prstGeom prst="rect">
            <a:avLst/>
          </a:prstGeom>
          <a:solidFill>
            <a:srgbClr val="DEEBF7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1178915"/>
            <a:ext cx="37438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team transformed a seemingly insurmountable challenge into a “successful and professional” event. </a:t>
            </a:r>
          </a:p>
          <a:p>
            <a:endParaRPr lang="en-US" sz="1600" dirty="0"/>
          </a:p>
          <a:p>
            <a:r>
              <a:rPr lang="en-US" sz="1600" b="1" dirty="0" err="1"/>
              <a:t>Gastón</a:t>
            </a:r>
            <a:r>
              <a:rPr lang="en-US" sz="1600" b="1" dirty="0"/>
              <a:t> </a:t>
            </a:r>
            <a:r>
              <a:rPr lang="en-US" sz="1600" b="1" dirty="0" err="1"/>
              <a:t>Lefranc</a:t>
            </a:r>
            <a:r>
              <a:rPr lang="en-US" sz="1600" b="1" dirty="0"/>
              <a:t>, </a:t>
            </a:r>
          </a:p>
          <a:p>
            <a:r>
              <a:rPr lang="en-US" sz="1600" b="1" dirty="0"/>
              <a:t>Co-Chair, 2019 </a:t>
            </a:r>
            <a:r>
              <a:rPr lang="en-US" sz="1600" b="1" dirty="0" err="1"/>
              <a:t>ChileCon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2619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745" y="1103044"/>
            <a:ext cx="2978052" cy="620819"/>
          </a:xfrm>
        </p:spPr>
        <p:txBody>
          <a:bodyPr>
            <a:noAutofit/>
          </a:bodyPr>
          <a:lstStyle/>
          <a:p>
            <a:r>
              <a:rPr lang="en-US" sz="4000" dirty="0"/>
              <a:t>Contact Us!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449286"/>
            <a:ext cx="7886700" cy="22047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David Stankiewicz</a:t>
            </a:r>
          </a:p>
          <a:p>
            <a:r>
              <a:rPr lang="en-US" dirty="0"/>
              <a:t>Event Producer MCE | Virtual Events Strategist</a:t>
            </a:r>
          </a:p>
          <a:p>
            <a:r>
              <a:rPr lang="en-US" dirty="0">
                <a:hlinkClick r:id="rId2"/>
              </a:rPr>
              <a:t>d.stankiewicz@ieee.org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Susan Root</a:t>
            </a:r>
          </a:p>
          <a:p>
            <a:r>
              <a:rPr lang="en-US" dirty="0"/>
              <a:t>Director MCE| Conference Business Services and Strategic Programs</a:t>
            </a:r>
          </a:p>
          <a:p>
            <a:r>
              <a:rPr lang="en-US" dirty="0">
                <a:hlinkClick r:id="rId3"/>
              </a:rPr>
              <a:t>s.root@ieee.org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4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363</TotalTime>
  <Words>382</Words>
  <Application>Microsoft Office PowerPoint</Application>
  <PresentationFormat>On-screen Show (16:9)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LucidaGrande</vt:lpstr>
      <vt:lpstr>Wingdings</vt:lpstr>
      <vt:lpstr>Theme 1</vt:lpstr>
      <vt:lpstr>IEEE MCE | Virtual Events</vt:lpstr>
      <vt:lpstr>Why virtual? </vt:lpstr>
      <vt:lpstr>Virtual event formats</vt:lpstr>
      <vt:lpstr>How we can help?</vt:lpstr>
      <vt:lpstr>Case study – 2019 ChileCon</vt:lpstr>
      <vt:lpstr>Organizer feedback</vt:lpstr>
      <vt:lpstr>Contact Us!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MCE | Virtual Events</dc:title>
  <dc:creator>David Stankiewicz, IEEE MCE Event Producer, d.stankiewicz@ieee.org</dc:creator>
  <cp:keywords>IEEE Conferences</cp:keywords>
  <cp:lastModifiedBy>David M Goessling</cp:lastModifiedBy>
  <cp:revision>52</cp:revision>
  <dcterms:created xsi:type="dcterms:W3CDTF">2016-10-24T19:40:55Z</dcterms:created>
  <dcterms:modified xsi:type="dcterms:W3CDTF">2020-02-13T15:22:03Z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 address">
    <vt:lpwstr>d.stankiewicz@ieee.org</vt:lpwstr>
  </property>
</Properties>
</file>